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59" r:id="rId21"/>
    <p:sldId id="260" r:id="rId22"/>
    <p:sldId id="257" r:id="rId23"/>
    <p:sldId id="258" r:id="rId24"/>
    <p:sldId id="261" r:id="rId25"/>
    <p:sldId id="26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49D8-E3C4-443F-BAD1-42D522F110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E0DBF7B-6E04-4394-A0D8-6F63463BF21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081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49D8-E3C4-443F-BAD1-42D522F110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BF7B-6E04-4394-A0D8-6F63463BF21F}" type="slidenum">
              <a:rPr lang="pl-PL" smtClean="0"/>
              <a:t>‹#›</a:t>
            </a:fld>
            <a:endParaRPr lang="pl-P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750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49D8-E3C4-443F-BAD1-42D522F110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BF7B-6E04-4394-A0D8-6F63463BF21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86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49D8-E3C4-443F-BAD1-42D522F110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BF7B-6E04-4394-A0D8-6F63463BF21F}" type="slidenum">
              <a:rPr lang="pl-PL" smtClean="0"/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80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49D8-E3C4-443F-BAD1-42D522F110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BF7B-6E04-4394-A0D8-6F63463BF21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87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49D8-E3C4-443F-BAD1-42D522F110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BF7B-6E04-4394-A0D8-6F63463BF21F}" type="slidenum">
              <a:rPr lang="pl-PL" smtClean="0"/>
              <a:t>‹#›</a:t>
            </a:fld>
            <a:endParaRPr lang="pl-P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02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49D8-E3C4-443F-BAD1-42D522F110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BF7B-6E04-4394-A0D8-6F63463BF21F}" type="slidenum">
              <a:rPr lang="pl-PL" smtClean="0"/>
              <a:t>‹#›</a:t>
            </a:fld>
            <a:endParaRPr lang="pl-P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89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49D8-E3C4-443F-BAD1-42D522F110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BF7B-6E04-4394-A0D8-6F63463BF21F}" type="slidenum">
              <a:rPr lang="pl-PL" smtClean="0"/>
              <a:t>‹#›</a:t>
            </a:fld>
            <a:endParaRPr lang="pl-P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71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49D8-E3C4-443F-BAD1-42D522F110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BF7B-6E04-4394-A0D8-6F63463BF2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21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49D8-E3C4-443F-BAD1-42D522F110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BF7B-6E04-4394-A0D8-6F63463BF21F}" type="slidenum">
              <a:rPr lang="pl-PL" smtClean="0"/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37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37449D8-E3C4-443F-BAD1-42D522F110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BF7B-6E04-4394-A0D8-6F63463BF21F}" type="slidenum">
              <a:rPr lang="pl-PL" smtClean="0"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53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49D8-E3C4-443F-BAD1-42D522F110A2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E0DBF7B-6E04-4394-A0D8-6F63463BF21F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75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wf.pl/" TargetMode="External"/><Relationship Id="rId2" Type="http://schemas.openxmlformats.org/officeDocument/2006/relationships/hyperlink" Target="https://pixabay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336980-DBC0-44FD-8941-39EBF92CC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63" y="802298"/>
            <a:ext cx="10646889" cy="2541431"/>
          </a:xfrm>
        </p:spPr>
        <p:txBody>
          <a:bodyPr>
            <a:noAutofit/>
          </a:bodyPr>
          <a:lstStyle/>
          <a:p>
            <a:pPr algn="ctr"/>
            <a:r>
              <a:rPr lang="pl-PL" sz="4400" dirty="0"/>
              <a:t>Wystawa </a:t>
            </a:r>
            <a:br>
              <a:rPr lang="pl-PL" sz="4400" dirty="0"/>
            </a:br>
            <a:r>
              <a:rPr lang="pl-PL" sz="4400" dirty="0"/>
              <a:t>XV Liceum Ogólnokształcącego </a:t>
            </a:r>
            <a:br>
              <a:rPr lang="pl-PL" sz="4400" dirty="0"/>
            </a:br>
            <a:r>
              <a:rPr lang="pl-PL" sz="4400" dirty="0"/>
              <a:t>z Oddziałami Mistrzostwa Sportowego w Bydgoszczy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C51EAFA-854C-42B5-95CA-1F65FE3B0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>
            <a:normAutofit/>
          </a:bodyPr>
          <a:lstStyle/>
          <a:p>
            <a:r>
              <a:rPr lang="pl-PL" sz="6600" dirty="0">
                <a:solidFill>
                  <a:schemeClr val="accent2"/>
                </a:solidFill>
              </a:rPr>
              <a:t>Ratujmy Dzikość</a:t>
            </a:r>
          </a:p>
        </p:txBody>
      </p:sp>
    </p:spTree>
    <p:extLst>
      <p:ext uri="{BB962C8B-B14F-4D97-AF65-F5344CB8AC3E}">
        <p14:creationId xmlns:p14="http://schemas.microsoft.com/office/powerpoint/2010/main" val="35107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80E34C8-CBED-4EB1-AAD9-F7345325B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1B99384-DA08-43A1-973B-AEF0AD9EF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438D47A-E8F5-4385-BD13-46A49A887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3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AE6586A-A966-4A1D-9567-09DDB99F9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200" y="0"/>
            <a:ext cx="496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C7216D0-3893-4B62-9B66-D14F10219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4283"/>
            <a:ext cx="6858000" cy="51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3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A2C83A-E434-4714-955C-4E1A4F222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5"/>
          <a:stretch/>
        </p:blipFill>
        <p:spPr>
          <a:xfrm rot="5400000">
            <a:off x="1869584" y="340318"/>
            <a:ext cx="9133465" cy="61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07C0A42-DAB1-473C-9118-EEEA1C8ED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861E542-00A5-45EA-AB31-CD0ADBC45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39" y="0"/>
            <a:ext cx="8400722" cy="630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5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0AA06A5-B3FA-4786-A080-08ED0FFC9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1" y="0"/>
            <a:ext cx="8400722" cy="630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5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C5C2A14-04DE-4625-8FA6-6514BC5EB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5E1425D-A882-4D5B-9468-3F84C28E4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083" y="-740727"/>
            <a:ext cx="13120467" cy="806362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E17933D-7450-496D-8D36-2EA13096FC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5218" y="5528603"/>
            <a:ext cx="7912418" cy="1490956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Według  WWF  w ciągu ostatnich 50 lat populacja dzikich zwierząt zmniejszyła się na świecie aż o 58%</a:t>
            </a:r>
          </a:p>
        </p:txBody>
      </p:sp>
    </p:spTree>
    <p:extLst>
      <p:ext uri="{BB962C8B-B14F-4D97-AF65-F5344CB8AC3E}">
        <p14:creationId xmlns:p14="http://schemas.microsoft.com/office/powerpoint/2010/main" val="266611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2ADB58-9561-4C86-A0D0-0AE06B5E5E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015" y="41275"/>
            <a:ext cx="11869267" cy="1887538"/>
          </a:xfrm>
        </p:spPr>
        <p:txBody>
          <a:bodyPr>
            <a:noAutofit/>
          </a:bodyPr>
          <a:lstStyle/>
          <a:p>
            <a:r>
              <a:rPr lang="pl-PL" sz="2400" dirty="0"/>
              <a:t>Nie mamy wpływu na  zmiany klimatu spowodowane przez  naturalne czynniki takie jak: </a:t>
            </a:r>
            <a:br>
              <a:rPr lang="pl-PL" sz="2400" dirty="0"/>
            </a:br>
            <a:r>
              <a:rPr lang="pl-PL" sz="2400" dirty="0"/>
              <a:t>aktywność słońca, </a:t>
            </a:r>
            <a:br>
              <a:rPr lang="pl-PL" sz="2400" dirty="0"/>
            </a:br>
            <a:r>
              <a:rPr lang="pl-PL" sz="2400" dirty="0"/>
              <a:t>zmiany parametrów orbity, </a:t>
            </a:r>
            <a:br>
              <a:rPr lang="pl-PL" sz="2400" dirty="0"/>
            </a:br>
            <a:r>
              <a:rPr lang="pl-PL" sz="2400" dirty="0"/>
              <a:t>nachylenie osi ziemskiej, </a:t>
            </a:r>
            <a:br>
              <a:rPr lang="pl-PL" sz="2400" dirty="0"/>
            </a:br>
            <a:r>
              <a:rPr lang="pl-PL" sz="2400" dirty="0"/>
              <a:t>zderzenia z asteroidami, </a:t>
            </a:r>
            <a:br>
              <a:rPr lang="pl-PL" sz="2400" dirty="0"/>
            </a:br>
            <a:r>
              <a:rPr lang="pl-PL" sz="2400" dirty="0"/>
              <a:t>wybuchy wulkanów, </a:t>
            </a:r>
            <a:br>
              <a:rPr lang="pl-PL" sz="2400" dirty="0"/>
            </a:br>
            <a:r>
              <a:rPr lang="pl-PL" sz="2400" dirty="0"/>
              <a:t>ruchy kontynentów, </a:t>
            </a:r>
            <a:br>
              <a:rPr lang="pl-PL" sz="2400" dirty="0"/>
            </a:br>
            <a:r>
              <a:rPr lang="pl-PL" sz="2400" dirty="0"/>
              <a:t>globalne pożary </a:t>
            </a:r>
            <a:br>
              <a:rPr lang="pl-PL" sz="2400" dirty="0"/>
            </a:br>
            <a:r>
              <a:rPr lang="pl-PL" sz="2400" dirty="0"/>
              <a:t>czy zmiany cyrkulacji oceanicznej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2AAF8D9-7561-4B94-A6BA-C5DF8B6E3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334" y="3627193"/>
            <a:ext cx="4696643" cy="32004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2072EE0-BAA8-433B-8253-E6EE873CB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6" y="3616239"/>
            <a:ext cx="3351620" cy="320048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5697016-40AA-41FA-9790-6150F595E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977" y="722308"/>
            <a:ext cx="4630288" cy="289393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F201E32-7A80-4191-8F61-EFA40D724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977" y="3616239"/>
            <a:ext cx="4634008" cy="32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9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14:flash/>
      </p:transition>
    </mc:Choice>
    <mc:Fallback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075D484-CC33-4FA6-8F47-67858F30E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548771"/>
            <a:ext cx="10044332" cy="667529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60DEDE9-C401-4464-B1BA-F9DFA5893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Możemy zredukować jedynie antropogeniczne przyczyny zmian klimatu !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C9A67AE-A275-4FB7-8657-148859C09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Emisję ciepła, pyłów  i gazów do atmosfery</a:t>
            </a:r>
          </a:p>
          <a:p>
            <a:r>
              <a:rPr lang="pl-PL" dirty="0"/>
              <a:t>Wylesienia, melioracje, degradację wieloletniej zmarzliny pokrywy śnieżnej oraz lodowców</a:t>
            </a:r>
          </a:p>
        </p:txBody>
      </p:sp>
    </p:spTree>
    <p:extLst>
      <p:ext uri="{BB962C8B-B14F-4D97-AF65-F5344CB8AC3E}">
        <p14:creationId xmlns:p14="http://schemas.microsoft.com/office/powerpoint/2010/main" val="378840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000">
        <p14:flash/>
      </p:transition>
    </mc:Choice>
    <mc:Fallback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FFE5D1F-1A56-475F-A5A9-72125CA1A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100" y="0"/>
            <a:ext cx="12472199" cy="830180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BF89B57-1D4E-40C8-96C9-6F4E7BF29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Kto najwięcej uwalnia dwutlenku węgla i innych gazów cieplarnianych do atmosfery 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D35392-03AD-43F5-8E10-27B10EFB9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Chiny (27% udziału emisji światowej)!!!</a:t>
            </a:r>
          </a:p>
          <a:p>
            <a:r>
              <a:rPr lang="pl-PL" dirty="0"/>
              <a:t>USA 15%!!!</a:t>
            </a:r>
          </a:p>
          <a:p>
            <a:r>
              <a:rPr lang="pl-PL" dirty="0"/>
              <a:t>Indie 7%!!!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Polska 0,9%!!!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746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000">
        <p14:honeycomb/>
      </p:transition>
    </mc:Choice>
    <mc:Fallback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5CDC45C-E646-425D-A49D-C32550F80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652" y="-98474"/>
            <a:ext cx="4159348" cy="626512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85E7860-9E59-454A-B6B5-3A9FF11A8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57" y="429782"/>
            <a:ext cx="7315493" cy="1059305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Konferencja COP w Paryżu w 2015 roku</a:t>
            </a:r>
            <a:br>
              <a:rPr lang="pl-PL" dirty="0">
                <a:solidFill>
                  <a:srgbClr val="FF0000"/>
                </a:solidFill>
              </a:rPr>
            </a:br>
            <a:r>
              <a:rPr lang="pl-PL" dirty="0">
                <a:solidFill>
                  <a:srgbClr val="FF0000"/>
                </a:solidFill>
              </a:rPr>
              <a:t>porozumienie paryskie</a:t>
            </a:r>
            <a:br>
              <a:rPr lang="pl-PL" dirty="0">
                <a:solidFill>
                  <a:srgbClr val="FF0000"/>
                </a:solidFill>
              </a:rPr>
            </a:br>
            <a:br>
              <a:rPr lang="pl-PL" dirty="0">
                <a:solidFill>
                  <a:srgbClr val="FF0000"/>
                </a:solidFill>
              </a:rPr>
            </a:br>
            <a:r>
              <a:rPr lang="pl-PL" dirty="0">
                <a:solidFill>
                  <a:srgbClr val="FF0000"/>
                </a:solidFill>
              </a:rPr>
              <a:t>Czy neutralność klimatyczna jest możliwa?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CE5F3A-E4D0-4490-9199-12BCE1281F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57" y="3224703"/>
            <a:ext cx="4645152" cy="2828408"/>
          </a:xfrm>
        </p:spPr>
        <p:txBody>
          <a:bodyPr/>
          <a:lstStyle/>
          <a:p>
            <a:r>
              <a:rPr lang="pl-PL" dirty="0"/>
              <a:t>Państwa zobowiązały się do ograniczenia do 2100 roku globalnego ocieplenia do poziomu sprzed czasów przedprzemysłowych do 2</a:t>
            </a:r>
            <a:r>
              <a:rPr lang="pl-PL" baseline="30000" dirty="0"/>
              <a:t>0</a:t>
            </a:r>
            <a:r>
              <a:rPr lang="pl-PL" dirty="0"/>
              <a:t>C</a:t>
            </a:r>
          </a:p>
          <a:p>
            <a:r>
              <a:rPr lang="pl-PL"/>
              <a:t>Kraje </a:t>
            </a:r>
            <a:r>
              <a:rPr lang="pl-PL" dirty="0"/>
              <a:t>będą dążyć do osiągnięcia zerowej emisji dwutlenku węgla netto w latach 2030-2050.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D8F6E56-CA0E-4E03-8449-DE7BA655BF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255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000">
        <p14:ripple/>
      </p:transition>
    </mc:Choice>
    <mc:Fallback>
      <p:transition spd="slow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23CDB95-FCA5-472B-A215-980554CC1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98077"/>
            <a:ext cx="12192000" cy="1125415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1F799E0-483F-46A2-84EE-7A2B2CA2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2020 rok to najcieplejszy rok w historii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2163C5-0B68-411F-8747-777BC46A4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433" y="1553634"/>
            <a:ext cx="9603275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Zegar zagłady tyka</a:t>
            </a:r>
          </a:p>
        </p:txBody>
      </p:sp>
    </p:spTree>
    <p:extLst>
      <p:ext uri="{BB962C8B-B14F-4D97-AF65-F5344CB8AC3E}">
        <p14:creationId xmlns:p14="http://schemas.microsoft.com/office/powerpoint/2010/main" val="118200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ferris dir="l"/>
      </p:transition>
    </mc:Choice>
    <mc:Fallback>
      <p:transition spd="slow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8B224F3-1853-4985-B685-3374AC85A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9451"/>
            <a:ext cx="12192000" cy="821690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7811E28-9FAC-4D47-9985-23F1DE06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966497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pl-PL" dirty="0"/>
              <a:t>Co jeśli nic nie zrobimy?</a:t>
            </a:r>
            <a:br>
              <a:rPr lang="pl-PL" dirty="0"/>
            </a:br>
            <a:r>
              <a:rPr lang="pl-PL" dirty="0"/>
              <a:t>Czekają nas ekstremalne zjawiska klimatyczne i </a:t>
            </a:r>
            <a:r>
              <a:rPr lang="pl-PL" dirty="0" err="1"/>
              <a:t>utrarta</a:t>
            </a:r>
            <a:r>
              <a:rPr lang="pl-PL" dirty="0"/>
              <a:t> bioróżnorodności gatunkowej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4828E5-BB8A-4C33-8ABB-70A88312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840" y="2944200"/>
            <a:ext cx="9603275" cy="345061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susze </a:t>
            </a:r>
          </a:p>
          <a:p>
            <a:r>
              <a:rPr lang="pl-PL" dirty="0">
                <a:solidFill>
                  <a:schemeClr val="bg1"/>
                </a:solidFill>
              </a:rPr>
              <a:t>pożary lasów</a:t>
            </a:r>
          </a:p>
          <a:p>
            <a:r>
              <a:rPr lang="pl-PL" dirty="0">
                <a:solidFill>
                  <a:schemeClr val="bg1"/>
                </a:solidFill>
              </a:rPr>
              <a:t>smog zawierający CO</a:t>
            </a:r>
            <a:r>
              <a:rPr lang="pl-PL" baseline="-25000" dirty="0">
                <a:solidFill>
                  <a:schemeClr val="bg1"/>
                </a:solidFill>
              </a:rPr>
              <a:t>2</a:t>
            </a:r>
            <a:r>
              <a:rPr lang="pl-PL" dirty="0">
                <a:solidFill>
                  <a:schemeClr val="bg1"/>
                </a:solidFill>
              </a:rPr>
              <a:t>, CO, tlenki siarki i inne gazy</a:t>
            </a:r>
          </a:p>
          <a:p>
            <a:r>
              <a:rPr lang="pl-PL" dirty="0">
                <a:solidFill>
                  <a:schemeClr val="bg1"/>
                </a:solidFill>
              </a:rPr>
              <a:t>huragany</a:t>
            </a:r>
          </a:p>
          <a:p>
            <a:r>
              <a:rPr lang="pl-PL" dirty="0">
                <a:solidFill>
                  <a:schemeClr val="bg1"/>
                </a:solidFill>
              </a:rPr>
              <a:t>Powodzie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496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4000">
        <p14:honeycomb/>
      </p:transition>
    </mc:Choice>
    <mc:Fallback>
      <p:transition spd="slow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FD1340-8B3F-4794-8A78-301CE096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Dziękujemy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A46DBB-15DC-4250-AE65-AADD54666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Do przygotowania prezentacji korzystaliśmy z :</a:t>
            </a:r>
          </a:p>
          <a:p>
            <a:pPr marL="0" indent="0">
              <a:buNone/>
            </a:pPr>
            <a:r>
              <a:rPr lang="pl-PL" dirty="0">
                <a:hlinkClick r:id="rId2"/>
              </a:rPr>
              <a:t>https://pixabay.com/</a:t>
            </a:r>
            <a:endParaRPr lang="pl-PL" dirty="0"/>
          </a:p>
          <a:p>
            <a:pPr marL="0" indent="0">
              <a:buNone/>
            </a:pPr>
            <a:r>
              <a:rPr lang="pl-PL" dirty="0">
                <a:hlinkClick r:id="rId3"/>
              </a:rPr>
              <a:t>https://www.wwf.pl/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Informacji  poznanych podczas IV konferencji Popularnonaukowej „Przyroda kluczowym zasobem zrównoważonego rozwoju”</a:t>
            </a:r>
          </a:p>
        </p:txBody>
      </p:sp>
    </p:spTree>
    <p:extLst>
      <p:ext uri="{BB962C8B-B14F-4D97-AF65-F5344CB8AC3E}">
        <p14:creationId xmlns:p14="http://schemas.microsoft.com/office/powerpoint/2010/main" val="179056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6AA114-9286-4F8C-B096-5999311BC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Czy wiesz, że  mamy już tylko: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AD0D7B3-2D17-4505-9D89-9E63B8147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110 niedźwiedzi</a:t>
            </a:r>
          </a:p>
          <a:p>
            <a:r>
              <a:rPr lang="pl-PL" dirty="0"/>
              <a:t>200 rysiów</a:t>
            </a:r>
          </a:p>
          <a:p>
            <a:r>
              <a:rPr lang="pl-PL" dirty="0"/>
              <a:t>2000 wilków</a:t>
            </a:r>
          </a:p>
          <a:p>
            <a:r>
              <a:rPr lang="pl-PL" dirty="0"/>
              <a:t>2000 żubrów</a:t>
            </a:r>
          </a:p>
          <a:p>
            <a:r>
              <a:rPr lang="pl-PL" dirty="0"/>
              <a:t>500 morświnów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C7EF13D-75FD-402D-A231-BFBA36D1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675" y="1908968"/>
            <a:ext cx="3302086" cy="223062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D60E016-26D5-4687-8E97-6D2F1E79C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800" y="1329136"/>
            <a:ext cx="3185788" cy="21255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16D8B1A-D4B5-48A2-A900-99D6AD72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489" y="3529205"/>
            <a:ext cx="4400383" cy="293358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1055372-E349-43C2-B193-DA89172B3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853" y="4245313"/>
            <a:ext cx="3819727" cy="255444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CC7EC42-6DA3-4DD5-89B6-D708E5611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13" y="4511501"/>
            <a:ext cx="3350464" cy="223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0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F7775C6-ECAC-403D-BBEC-EB0EBC41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046" y="215583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pl-PL" dirty="0"/>
              <a:t>Spróbuj rozpoznać  zagrożone gatunki przedstawione w pracach uczniów naszej szkoły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A6A4276-1E48-4628-A017-CD821265AE9E}"/>
              </a:ext>
            </a:extLst>
          </p:cNvPr>
          <p:cNvSpPr>
            <a:spLocks noGrp="1"/>
          </p:cNvSpPr>
          <p:nvPr>
            <p:ph idx="1"/>
          </p:nvPr>
        </p:nvSpPr>
        <p:spPr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pl-PL" dirty="0"/>
              <a:t>Jaki jest obecny status gatunków? Sprawdź </a:t>
            </a:r>
            <a:r>
              <a:rPr lang="pl-PL" i="1" dirty="0"/>
              <a:t>Czerwoną Listę Zwierząt Zagrożonych w Polsce </a:t>
            </a:r>
            <a:r>
              <a:rPr lang="pl-PL" dirty="0"/>
              <a:t>lub</a:t>
            </a:r>
            <a:r>
              <a:rPr lang="pl-PL" i="1" dirty="0"/>
              <a:t> Międzynarodową Czerwoną Księgę Gatunków Zagrożonych</a:t>
            </a:r>
          </a:p>
          <a:p>
            <a:endParaRPr lang="pl-PL" i="1" dirty="0"/>
          </a:p>
          <a:p>
            <a:r>
              <a:rPr lang="pl-PL" i="1" dirty="0">
                <a:solidFill>
                  <a:srgbClr val="FF0000"/>
                </a:solidFill>
              </a:rPr>
              <a:t>ZAPRASZAMY NA WYSTAWĘ</a:t>
            </a:r>
          </a:p>
        </p:txBody>
      </p:sp>
    </p:spTree>
    <p:extLst>
      <p:ext uri="{BB962C8B-B14F-4D97-AF65-F5344CB8AC3E}">
        <p14:creationId xmlns:p14="http://schemas.microsoft.com/office/powerpoint/2010/main" val="9547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BA63977-F07B-4BC0-8500-C43A2CF76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5"/>
          <a:stretch/>
        </p:blipFill>
        <p:spPr>
          <a:xfrm rot="5400000">
            <a:off x="2905396" y="615885"/>
            <a:ext cx="6858000" cy="56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00">
        <p15:prstTrans prst="curtains"/>
      </p:transition>
    </mc:Choice>
    <mc:Fallback xmlns="">
      <p:transition spd="slow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B70D3E3-C94D-4E2B-9D5F-E836B396B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2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2721BFE-D07B-49A4-B939-9D29D6FFD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079" y="0"/>
            <a:ext cx="8661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1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324CBCF-B8F7-462B-A470-FC49E8AAB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r="2895"/>
          <a:stretch/>
        </p:blipFill>
        <p:spPr>
          <a:xfrm>
            <a:off x="1890794" y="0"/>
            <a:ext cx="8508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7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5C52E65-A3F0-4DA9-9589-A1E702961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313</TotalTime>
  <Words>311</Words>
  <Application>Microsoft Office PowerPoint</Application>
  <PresentationFormat>Panoramiczny</PresentationFormat>
  <Paragraphs>42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9" baseType="lpstr">
      <vt:lpstr>Arial</vt:lpstr>
      <vt:lpstr>Gill Sans MT</vt:lpstr>
      <vt:lpstr>Galeria</vt:lpstr>
      <vt:lpstr>Wystawa  XV Liceum Ogólnokształcącego  z Oddziałami Mistrzostwa Sportowego w Bydgoszczy</vt:lpstr>
      <vt:lpstr>Według  WWF  w ciągu ostatnich 50 lat populacja dzikich zwierząt zmniejszyła się na świecie aż o 58%</vt:lpstr>
      <vt:lpstr>Czy wiesz, że  mamy już tylko:</vt:lpstr>
      <vt:lpstr>Spróbuj rozpoznać  zagrożone gatunki przedstawione w pracach uczniów naszej szkoły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Nie mamy wpływu na  zmiany klimatu spowodowane przez  naturalne czynniki takie jak:  aktywność słońca,  zmiany parametrów orbity,  nachylenie osi ziemskiej,  zderzenia z asteroidami,  wybuchy wulkanów,  ruchy kontynentów,  globalne pożary  czy zmiany cyrkulacji oceanicznej</vt:lpstr>
      <vt:lpstr>Możemy zredukować jedynie antropogeniczne przyczyny zmian klimatu !</vt:lpstr>
      <vt:lpstr>Kto najwięcej uwalnia dwutlenku węgla i innych gazów cieplarnianych do atmosfery ?</vt:lpstr>
      <vt:lpstr>Konferencja COP w Paryżu w 2015 roku porozumienie paryskie  Czy neutralność klimatyczna jest możliwa?</vt:lpstr>
      <vt:lpstr>2020 rok to najcieplejszy rok w historii</vt:lpstr>
      <vt:lpstr>Co jeśli nic nie zrobimy? Czekają nas ekstremalne zjawiska klimatyczne i utrarta bioróżnorodności gatunkowej</vt:lpstr>
      <vt:lpstr>Dziękujemy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Wystawa  XV Liceum Ogólnokształcącego  z Oddziałami Mistrzostwa Sportowego w Bydgoszczy</dc:title>
  <dc:creator>Marta Borowska</dc:creator>
  <cp:lastModifiedBy>Marta Borowska</cp:lastModifiedBy>
  <cp:revision>38</cp:revision>
  <dcterms:created xsi:type="dcterms:W3CDTF">2021-04-21T09:53:31Z</dcterms:created>
  <dcterms:modified xsi:type="dcterms:W3CDTF">2021-04-21T15:56:07Z</dcterms:modified>
</cp:coreProperties>
</file>